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iOsqW1iZ8XTwjKEtrbZMXHMSOm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3b1df811ac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23b1df811ac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" name="Google Shape;74;g23b1df811ac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b1df811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b1df811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3b1df811a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3b1df811a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b1df811a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b1df811a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b1df811a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b1df811a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b1df811a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b1df811a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b1df811a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b1df811a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2" type="sldNum"/>
          </p:nvPr>
        </p:nvSpPr>
        <p:spPr>
          <a:xfrm>
            <a:off x="3543300" y="473392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47" name="Google Shape;47;p24"/>
          <p:cNvSpPr txBox="1"/>
          <p:nvPr>
            <p:ph type="title"/>
          </p:nvPr>
        </p:nvSpPr>
        <p:spPr>
          <a:xfrm>
            <a:off x="137160" y="273845"/>
            <a:ext cx="6119015" cy="400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3" type="body"/>
          </p:nvPr>
        </p:nvSpPr>
        <p:spPr>
          <a:xfrm>
            <a:off x="136525" y="674052"/>
            <a:ext cx="6119813" cy="291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0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idx="12" type="sldNum"/>
          </p:nvPr>
        </p:nvSpPr>
        <p:spPr>
          <a:xfrm>
            <a:off x="3543300" y="473392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51" name="Google Shape;51;p25"/>
          <p:cNvSpPr txBox="1"/>
          <p:nvPr>
            <p:ph type="title"/>
          </p:nvPr>
        </p:nvSpPr>
        <p:spPr>
          <a:xfrm>
            <a:off x="137160" y="273845"/>
            <a:ext cx="6119015" cy="400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" type="body"/>
          </p:nvPr>
        </p:nvSpPr>
        <p:spPr>
          <a:xfrm>
            <a:off x="136525" y="674052"/>
            <a:ext cx="6119813" cy="291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0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idx="12" type="sldNum"/>
          </p:nvPr>
        </p:nvSpPr>
        <p:spPr>
          <a:xfrm>
            <a:off x="3543300" y="473392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55" name="Google Shape;55;p26"/>
          <p:cNvSpPr/>
          <p:nvPr/>
        </p:nvSpPr>
        <p:spPr>
          <a:xfrm>
            <a:off x="0" y="1025718"/>
            <a:ext cx="9144000" cy="3619832"/>
          </a:xfrm>
          <a:prstGeom prst="rect">
            <a:avLst/>
          </a:prstGeom>
          <a:solidFill>
            <a:srgbClr val="49494C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6"/>
          <p:cNvSpPr txBox="1"/>
          <p:nvPr>
            <p:ph type="ctrTitle"/>
          </p:nvPr>
        </p:nvSpPr>
        <p:spPr>
          <a:xfrm>
            <a:off x="1143000" y="90493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sz="337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" type="subTitle"/>
          </p:nvPr>
        </p:nvSpPr>
        <p:spPr>
          <a:xfrm>
            <a:off x="1143000" y="2743345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35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9494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3543300" y="473392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78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7" name="Google Shape;1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mailto:tjguerreiro@ciencias.ulisboa.pt" TargetMode="External"/><Relationship Id="rId5" Type="http://schemas.openxmlformats.org/officeDocument/2006/relationships/hyperlink" Target="https://techandpeople.github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75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"/>
          <p:cNvSpPr txBox="1"/>
          <p:nvPr/>
        </p:nvSpPr>
        <p:spPr>
          <a:xfrm>
            <a:off x="784000" y="2075625"/>
            <a:ext cx="7899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PT" sz="3600">
                <a:latin typeface="Nunito"/>
                <a:ea typeface="Nunito"/>
                <a:cs typeface="Nunito"/>
                <a:sym typeface="Nunito"/>
              </a:rPr>
              <a:t>Engenharia Informática e afins</a:t>
            </a:r>
            <a:endParaRPr b="1" sz="36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PT" sz="2200">
                <a:latin typeface="Nunito"/>
                <a:ea typeface="Nunito"/>
                <a:cs typeface="Nunito"/>
                <a:sym typeface="Nunito"/>
              </a:rPr>
              <a:t>Universidade de Lisboa (IST, FCUL)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784000" y="2710825"/>
            <a:ext cx="843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700">
                <a:latin typeface="Nunito"/>
                <a:ea typeface="Nunito"/>
                <a:cs typeface="Nunito"/>
                <a:sym typeface="Nunito"/>
              </a:rPr>
              <a:t>Tiago Guerreiro, </a:t>
            </a:r>
            <a:r>
              <a:rPr lang="pt-PT" sz="17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tjguerreiro@ciencias.ulisboa.pt</a:t>
            </a:r>
            <a:r>
              <a:rPr lang="pt-PT" sz="1700"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pt-PT" sz="17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https://techandpeople.github.io</a:t>
            </a:r>
            <a:r>
              <a:rPr lang="pt-PT" sz="1700">
                <a:latin typeface="Nunito"/>
                <a:ea typeface="Nunito"/>
                <a:cs typeface="Nunito"/>
                <a:sym typeface="Nunito"/>
              </a:rPr>
              <a:t> 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pt-PT" sz="1700">
                <a:latin typeface="Nunito"/>
                <a:ea typeface="Nunito"/>
                <a:cs typeface="Nunito"/>
                <a:sym typeface="Nunito"/>
              </a:rPr>
              <a:t>@tjvguerreiro </a:t>
            </a:r>
            <a:endParaRPr b="1" i="1" sz="1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373525" y="413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PT"/>
              <a:t>Percurso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Escola Primária nº1 de Linda-a-Velha</a:t>
            </a:r>
            <a:endParaRPr sz="2466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Escola Preparatória de Miraflores</a:t>
            </a:r>
            <a:endParaRPr sz="2466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Escola Secundária de Linda-a-Velha</a:t>
            </a:r>
            <a:endParaRPr sz="2466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Licenciatura em Eng. Informática e Computadores (IST)</a:t>
            </a:r>
            <a:endParaRPr sz="2466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Mestrado em </a:t>
            </a:r>
            <a:r>
              <a:rPr lang="pt-PT" sz="2466"/>
              <a:t>Eng. Informática e Computadores (IST)</a:t>
            </a:r>
            <a:endParaRPr sz="2466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Doutoramento Eng. Informática e Computadores (IST)</a:t>
            </a:r>
            <a:endParaRPr sz="2466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Professor e Investigador (FCUL, 2012-Presente)</a:t>
            </a:r>
            <a:endParaRPr sz="2466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b1df811ac_0_9"/>
          <p:cNvSpPr txBox="1"/>
          <p:nvPr>
            <p:ph type="title"/>
          </p:nvPr>
        </p:nvSpPr>
        <p:spPr>
          <a:xfrm>
            <a:off x="373525" y="413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PT"/>
              <a:t>A minha história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A escolha de um </a:t>
            </a:r>
            <a:r>
              <a:rPr b="1" lang="pt-PT" sz="2466"/>
              <a:t>único </a:t>
            </a:r>
            <a:r>
              <a:rPr lang="pt-PT" sz="2466"/>
              <a:t>curso</a:t>
            </a:r>
            <a:endParaRPr sz="2466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A imperfeição e o tempo para crescer</a:t>
            </a:r>
            <a:endParaRPr sz="2466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Oportunidades (casos de IPM, MCD, MBBC)</a:t>
            </a:r>
            <a:endParaRPr sz="2466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A importância da motivação</a:t>
            </a:r>
            <a:endParaRPr sz="2466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Curiosidade e o fascínio pela investigação</a:t>
            </a:r>
            <a:endParaRPr sz="2466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Diferentes percursos e suas condicionantes</a:t>
            </a:r>
            <a:endParaRPr sz="2466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2466"/>
              <a:t>Investigação, com impacto internacional, na área da informática aplicada à saúde e acessibilidade</a:t>
            </a:r>
            <a:endParaRPr sz="2466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b1df811ac_0_2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3b1df811ac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g23b1df811a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" y="0"/>
            <a:ext cx="91338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b1df811ac_0_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3b1df811ac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g23b1df811ac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725" y="1151375"/>
            <a:ext cx="5031276" cy="313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3b1df811ac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50" y="1369225"/>
            <a:ext cx="3259500" cy="10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3b1df811ac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150" y="2674025"/>
            <a:ext cx="2499425" cy="187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b1df811ac_0_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3b1df811ac_0_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g23b1df811ac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541425"/>
            <a:ext cx="6886049" cy="430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b1df811ac_0_5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3b1df811ac_0_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g23b1df811ac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31925"/>
            <a:ext cx="7886700" cy="314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b1df811ac_0_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3b1df811ac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g23b1df811ac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900" y="1014774"/>
            <a:ext cx="3336850" cy="31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3b1df811ac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50" y="1086725"/>
            <a:ext cx="4210848" cy="297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3b1df811ac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1322" y="908875"/>
            <a:ext cx="960975" cy="5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b1df811ac_0_14"/>
          <p:cNvSpPr txBox="1"/>
          <p:nvPr>
            <p:ph type="title"/>
          </p:nvPr>
        </p:nvSpPr>
        <p:spPr>
          <a:xfrm>
            <a:off x="373525" y="413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PT"/>
              <a:t>Informática na IST ou FCUL: a minha opinião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66"/>
              <a:t>Depende!</a:t>
            </a:r>
            <a:endParaRPr sz="2466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6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66"/>
              <a:t>São ambas muito boas e respeitadas: as melhores do país.</a:t>
            </a:r>
            <a:endParaRPr sz="2466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6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66"/>
              <a:t>Empregabilidade a 100% em ambas, oportunidades desde o 2º ano da licenciatura</a:t>
            </a:r>
            <a:endParaRPr sz="2466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6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66"/>
              <a:t>FCUL mais multidisciplinar e aberta à sociedade.</a:t>
            </a:r>
            <a:endParaRPr sz="2466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66"/>
              <a:t>IST com mais prestígio interno.  </a:t>
            </a:r>
            <a:endParaRPr sz="2466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